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9" r:id="rId4"/>
  </p:sldMasterIdLst>
  <p:notesMasterIdLst>
    <p:notesMasterId r:id="rId6"/>
  </p:notesMasterIdLst>
  <p:sldIdLst>
    <p:sldId id="104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CDCD99"/>
    <a:srgbClr val="E5F5BD"/>
    <a:srgbClr val="33CCCC"/>
    <a:srgbClr val="97D700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F2B94-3165-43E4-8012-F11AE2D696D2}" type="datetimeFigureOut">
              <a:rPr lang="en-ZA" smtClean="0"/>
              <a:t>2024/11/04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9B7F6-180B-4774-B629-5801DC7EA1F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5691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8CCF89-4C63-44C9-833C-5F649EE4B17A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4439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JSE Title Slide Patter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B6ACBC75-E70B-6845-8BBD-A98D85599E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  <a:lum bright="80000" contrast="-100000"/>
          </a:blip>
          <a:srcRect l="15976" t="17077"/>
          <a:stretch/>
        </p:blipFill>
        <p:spPr>
          <a:xfrm rot="10800000">
            <a:off x="7144357" y="0"/>
            <a:ext cx="504764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251" y="478301"/>
            <a:ext cx="8350757" cy="2553756"/>
          </a:xfrm>
        </p:spPr>
        <p:txBody>
          <a:bodyPr anchor="b">
            <a:normAutofit/>
          </a:bodyPr>
          <a:lstStyle>
            <a:lvl1pPr algn="l">
              <a:lnSpc>
                <a:spcPts val="5333"/>
              </a:lnSpc>
              <a:defRPr sz="4800" b="1" i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BB3F6D-C106-DA40-84DC-55227E9971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4138" r="11982" b="33975"/>
          <a:stretch/>
        </p:blipFill>
        <p:spPr>
          <a:xfrm>
            <a:off x="0" y="4867495"/>
            <a:ext cx="10063397" cy="6388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5813" y="4487057"/>
            <a:ext cx="2318507" cy="13481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5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98" t="66691" r="15912" b="19611"/>
          <a:stretch/>
        </p:blipFill>
        <p:spPr>
          <a:xfrm>
            <a:off x="476251" y="5879392"/>
            <a:ext cx="1858552" cy="370136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76251" y="3233770"/>
            <a:ext cx="5491253" cy="143983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l">
              <a:buNone/>
              <a:defRPr sz="2133" b="0" i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76251" y="6445251"/>
            <a:ext cx="6335184" cy="209549"/>
          </a:xfrm>
        </p:spPr>
        <p:txBody>
          <a:bodyPr/>
          <a:lstStyle/>
          <a:p>
            <a:r>
              <a:rPr lang="en-US"/>
              <a:t>©Johannesburg Stock Exchange</a:t>
            </a:r>
          </a:p>
        </p:txBody>
      </p:sp>
    </p:spTree>
    <p:extLst>
      <p:ext uri="{BB962C8B-B14F-4D97-AF65-F5344CB8AC3E}">
        <p14:creationId xmlns:p14="http://schemas.microsoft.com/office/powerpoint/2010/main" val="2285599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Let’s Connect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4B2618-17A9-FD45-8650-8E770A15AE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2194"/>
            <a:ext cx="11695547" cy="374207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75199" y="525628"/>
            <a:ext cx="11220348" cy="1056000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85139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200" y="6446400"/>
            <a:ext cx="4968000" cy="211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Let’s Connect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C4B2618-17A9-FD45-8650-8E770A15AE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2194"/>
            <a:ext cx="11695547" cy="37420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70347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92D18AE-4DEF-C746-885F-DBDF48219D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Let’s Connect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4482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3189"/>
            <a:ext cx="12192000" cy="685481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525628"/>
            <a:ext cx="3932237" cy="1199544"/>
          </a:xfrm>
        </p:spPr>
        <p:txBody>
          <a:bodyPr anchor="t">
            <a:normAutofit/>
          </a:bodyPr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Let’s Connect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50997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92D18AE-4DEF-C746-885F-DBDF48219D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Let’s Connect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5199" y="525628"/>
            <a:ext cx="11220348" cy="1056000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49249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76000" y="525627"/>
            <a:ext cx="6919547" cy="54826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400"/>
              </a:lnSpc>
              <a:defRPr sz="2133">
                <a:solidFill>
                  <a:schemeClr val="tx2"/>
                </a:solidFill>
              </a:defRPr>
            </a:lvl1pPr>
            <a:lvl2pPr>
              <a:lnSpc>
                <a:spcPts val="2400"/>
              </a:lnSpc>
              <a:defRPr sz="1867">
                <a:solidFill>
                  <a:schemeClr val="tx2"/>
                </a:solidFill>
              </a:defRPr>
            </a:lvl2pPr>
            <a:lvl3pPr>
              <a:lnSpc>
                <a:spcPts val="2400"/>
              </a:lnSpc>
              <a:defRPr sz="1600">
                <a:solidFill>
                  <a:schemeClr val="tx2"/>
                </a:solidFill>
              </a:defRPr>
            </a:lvl3pPr>
            <a:lvl4pPr>
              <a:lnSpc>
                <a:spcPts val="2400"/>
              </a:lnSpc>
              <a:defRPr sz="1333">
                <a:solidFill>
                  <a:schemeClr val="tx2"/>
                </a:solidFill>
              </a:defRPr>
            </a:lvl4pPr>
            <a:lvl5pPr>
              <a:lnSpc>
                <a:spcPts val="2400"/>
              </a:lnSpc>
              <a:defRPr sz="1733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200" y="1868272"/>
            <a:ext cx="3401680" cy="41600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400"/>
              </a:lnSpc>
              <a:buNone/>
              <a:defRPr sz="2133">
                <a:solidFill>
                  <a:schemeClr val="accent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200" y="6446400"/>
            <a:ext cx="4968000" cy="211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Let’s Connect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C4B2618-17A9-FD45-8650-8E770A15AE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2194"/>
            <a:ext cx="11695547" cy="374207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75200" y="525627"/>
            <a:ext cx="3974881" cy="1158448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3146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5200" y="525627"/>
            <a:ext cx="5678400" cy="55655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2400"/>
              </a:lnSpc>
              <a:defRPr sz="2133">
                <a:solidFill>
                  <a:schemeClr val="tx2"/>
                </a:solidFill>
              </a:defRPr>
            </a:lvl1pPr>
            <a:lvl2pPr>
              <a:lnSpc>
                <a:spcPts val="2400"/>
              </a:lnSpc>
              <a:defRPr sz="1867">
                <a:solidFill>
                  <a:schemeClr val="tx2"/>
                </a:solidFill>
              </a:defRPr>
            </a:lvl2pPr>
            <a:lvl3pPr>
              <a:lnSpc>
                <a:spcPts val="2400"/>
              </a:lnSpc>
              <a:defRPr sz="1600">
                <a:solidFill>
                  <a:schemeClr val="tx2"/>
                </a:solidFill>
              </a:defRPr>
            </a:lvl3pPr>
            <a:lvl4pPr>
              <a:lnSpc>
                <a:spcPts val="2400"/>
              </a:lnSpc>
              <a:defRPr sz="1333">
                <a:solidFill>
                  <a:schemeClr val="tx2"/>
                </a:solidFill>
              </a:defRPr>
            </a:lvl4pPr>
            <a:lvl5pPr>
              <a:lnSpc>
                <a:spcPts val="2400"/>
              </a:lnSpc>
              <a:defRPr sz="1333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26865" y="1903357"/>
            <a:ext cx="3937204" cy="418784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2133">
                <a:solidFill>
                  <a:schemeClr val="accent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526867" y="525627"/>
            <a:ext cx="5168680" cy="1160748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200" y="6446400"/>
            <a:ext cx="4968000" cy="211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Let’s Connect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C4B2618-17A9-FD45-8650-8E770A15AE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2194"/>
            <a:ext cx="11695547" cy="374207"/>
          </a:xfrm>
          <a:prstGeom prst="rect">
            <a:avLst/>
          </a:prstGeom>
        </p:spPr>
      </p:pic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19699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76249" y="525628"/>
            <a:ext cx="6919297" cy="546470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200" y="6446400"/>
            <a:ext cx="4968000" cy="211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Let’s Connect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C4B2618-17A9-FD45-8650-8E770A15AE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2194"/>
            <a:ext cx="11695547" cy="374207"/>
          </a:xfrm>
          <a:prstGeom prst="rect">
            <a:avLst/>
          </a:prstGeom>
        </p:spPr>
      </p:pic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200" y="1868272"/>
            <a:ext cx="3357824" cy="41220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400"/>
              </a:lnSpc>
              <a:buNone/>
              <a:defRPr sz="2133">
                <a:solidFill>
                  <a:schemeClr val="accent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75200" y="525627"/>
            <a:ext cx="3974881" cy="1158448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637550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F46EC1-CDBE-A44D-9EE8-2C5FC1110B1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4958" y="525627"/>
            <a:ext cx="5798193" cy="55661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200" y="6446400"/>
            <a:ext cx="4968000" cy="211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Let’s Connect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C4B2618-17A9-FD45-8650-8E770A15AE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2194"/>
            <a:ext cx="11695547" cy="374207"/>
          </a:xfrm>
          <a:prstGeom prst="rect">
            <a:avLst/>
          </a:prstGeom>
        </p:spPr>
      </p:pic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26865" y="1903357"/>
            <a:ext cx="3937204" cy="418784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2133">
                <a:solidFill>
                  <a:schemeClr val="accent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526867" y="525627"/>
            <a:ext cx="5168680" cy="1160748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01390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1" y="4737905"/>
            <a:ext cx="4707988" cy="1254120"/>
          </a:xfrm>
        </p:spPr>
        <p:txBody>
          <a:bodyPr anchor="t" anchorCtr="0">
            <a:normAutofit/>
          </a:bodyPr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1010" y="478421"/>
            <a:ext cx="11224537" cy="404230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80667" y="4737905"/>
            <a:ext cx="6114879" cy="1254119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indent="0">
              <a:lnSpc>
                <a:spcPts val="2400"/>
              </a:lnSpc>
              <a:buNone/>
              <a:defRPr sz="2133">
                <a:solidFill>
                  <a:schemeClr val="accent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200" y="6446400"/>
            <a:ext cx="4968000" cy="211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Let’s Connect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C4B2618-17A9-FD45-8650-8E770A15AE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2194"/>
            <a:ext cx="11695547" cy="374207"/>
          </a:xfrm>
          <a:prstGeom prst="rect">
            <a:avLst/>
          </a:prstGeom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3715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JSE Title Slide Pattern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8E6D55E6-81B9-A542-86FA-6DD406DFF1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  <a:lum bright="80000" contrast="-70000"/>
          </a:blip>
          <a:srcRect l="21011"/>
          <a:stretch/>
        </p:blipFill>
        <p:spPr>
          <a:xfrm rot="10800000">
            <a:off x="6075184" y="0"/>
            <a:ext cx="611681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251" y="478301"/>
            <a:ext cx="8350757" cy="2553756"/>
          </a:xfrm>
        </p:spPr>
        <p:txBody>
          <a:bodyPr anchor="b">
            <a:normAutofit/>
          </a:bodyPr>
          <a:lstStyle>
            <a:lvl1pPr algn="l">
              <a:lnSpc>
                <a:spcPts val="5333"/>
              </a:lnSpc>
              <a:defRPr sz="4800" b="1" i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51" y="3233770"/>
            <a:ext cx="5491253" cy="143983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l">
              <a:buNone/>
              <a:defRPr sz="2133" b="0" i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BB3F6D-C106-DA40-84DC-55227E9971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4138" r="11982" b="33975"/>
          <a:stretch/>
        </p:blipFill>
        <p:spPr>
          <a:xfrm>
            <a:off x="0" y="4867495"/>
            <a:ext cx="10063397" cy="6388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5813" y="4487057"/>
            <a:ext cx="2318507" cy="1348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98" t="66691" r="15912" b="19611"/>
          <a:stretch/>
        </p:blipFill>
        <p:spPr>
          <a:xfrm>
            <a:off x="476251" y="5879392"/>
            <a:ext cx="1858552" cy="370136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76251" y="6445251"/>
            <a:ext cx="6335184" cy="209549"/>
          </a:xfrm>
        </p:spPr>
        <p:txBody>
          <a:bodyPr/>
          <a:lstStyle/>
          <a:p>
            <a:r>
              <a:rPr lang="en-US"/>
              <a:t>©Johannesburg Stock Exchange</a:t>
            </a:r>
          </a:p>
        </p:txBody>
      </p:sp>
    </p:spTree>
    <p:extLst>
      <p:ext uri="{BB962C8B-B14F-4D97-AF65-F5344CB8AC3E}">
        <p14:creationId xmlns:p14="http://schemas.microsoft.com/office/powerpoint/2010/main" val="4951432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5202" y="447554"/>
            <a:ext cx="11220345" cy="458023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200" y="5262623"/>
            <a:ext cx="11220347" cy="678224"/>
          </a:xfrm>
          <a:prstGeom prst="rect">
            <a:avLst/>
          </a:prstGeom>
          <a:noFill/>
        </p:spPr>
        <p:txBody>
          <a:bodyPr anchor="ctr" anchorCtr="0">
            <a:noAutofit/>
          </a:bodyPr>
          <a:lstStyle>
            <a:lvl1pPr marL="0" indent="0">
              <a:lnSpc>
                <a:spcPts val="1867"/>
              </a:lnSpc>
              <a:buNone/>
              <a:defRPr lang="en-US" sz="2667" b="1" i="0" kern="120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200" y="6446400"/>
            <a:ext cx="4968000" cy="211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Let’s Connect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C4B2618-17A9-FD45-8650-8E770A15AE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2194"/>
            <a:ext cx="11695547" cy="374207"/>
          </a:xfrm>
          <a:prstGeom prst="rect">
            <a:avLst/>
          </a:prstGeom>
        </p:spPr>
      </p:pic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926065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 Patter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B6ACBC75-E70B-6845-8BBD-A98D85599E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  <a:lum bright="80000" contrast="-100000"/>
          </a:blip>
          <a:srcRect t="17077"/>
          <a:stretch/>
        </p:blipFill>
        <p:spPr>
          <a:xfrm rot="10800000" flipV="1">
            <a:off x="7241993" y="0"/>
            <a:ext cx="5047640" cy="57623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712" y="948188"/>
            <a:ext cx="10040888" cy="1595721"/>
          </a:xfrm>
        </p:spPr>
        <p:txBody>
          <a:bodyPr anchor="b">
            <a:normAutofit/>
          </a:bodyPr>
          <a:lstStyle>
            <a:lvl1pPr>
              <a:lnSpc>
                <a:spcPts val="5333"/>
              </a:lnSpc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6251" y="6445250"/>
            <a:ext cx="7971789" cy="20955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l" defTabSz="685800" rtl="0" eaLnBrk="1" latinLnBrk="0" hangingPunct="1">
              <a:defRPr sz="70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33"/>
              <a:t>©Johannesburg Stock Exchange. The content of</a:t>
            </a:r>
            <a:r>
              <a:rPr lang="en-US" sz="933" baseline="0"/>
              <a:t> this presentation is strictly reserved for the use of the JSE.  </a:t>
            </a:r>
            <a:endParaRPr lang="en-US" sz="933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98" t="66691" r="15912" b="19611"/>
          <a:stretch/>
        </p:blipFill>
        <p:spPr>
          <a:xfrm>
            <a:off x="476251" y="6170967"/>
            <a:ext cx="1181511" cy="235301"/>
          </a:xfrm>
          <a:prstGeom prst="rect">
            <a:avLst/>
          </a:prstGeom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C4B2618-17A9-FD45-8650-8E770A15AE1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777270"/>
            <a:ext cx="11695547" cy="37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8758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 Pattern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E6D55E6-81B9-A542-86FA-6DD406DFF1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lum bright="80000" contrast="-70000"/>
          </a:blip>
          <a:stretch>
            <a:fillRect/>
          </a:stretch>
        </p:blipFill>
        <p:spPr>
          <a:xfrm rot="10800000">
            <a:off x="6076984" y="0"/>
            <a:ext cx="6115016" cy="54154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712" y="948188"/>
            <a:ext cx="10040888" cy="1595721"/>
          </a:xfrm>
        </p:spPr>
        <p:txBody>
          <a:bodyPr anchor="b">
            <a:normAutofit/>
          </a:bodyPr>
          <a:lstStyle>
            <a:lvl1pPr>
              <a:lnSpc>
                <a:spcPts val="5333"/>
              </a:lnSpc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6251" y="6445250"/>
            <a:ext cx="7971789" cy="20955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l" defTabSz="685800" rtl="0" eaLnBrk="1" latinLnBrk="0" hangingPunct="1">
              <a:defRPr sz="70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33"/>
              <a:t>©Johannesburg Stock Exchange. The content of</a:t>
            </a:r>
            <a:r>
              <a:rPr lang="en-US" sz="933" baseline="0"/>
              <a:t> this presentation is strictly reserved for the use of the JSE.  </a:t>
            </a:r>
            <a:endParaRPr lang="en-US" sz="933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98" t="66691" r="15912" b="19611"/>
          <a:stretch/>
        </p:blipFill>
        <p:spPr>
          <a:xfrm>
            <a:off x="476251" y="6170967"/>
            <a:ext cx="1181511" cy="23530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C4B2618-17A9-FD45-8650-8E770A15AE1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777270"/>
            <a:ext cx="11695547" cy="37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47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75200" y="6446400"/>
            <a:ext cx="4113600" cy="211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Let’s Connect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199" y="525628"/>
            <a:ext cx="11220348" cy="1056000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5200" y="1767840"/>
            <a:ext cx="11220347" cy="4119467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ts val="2400"/>
              </a:lnSpc>
              <a:spcBef>
                <a:spcPts val="0"/>
              </a:spcBef>
              <a:buNone/>
              <a:defRPr sz="2133">
                <a:solidFill>
                  <a:schemeClr val="tx1"/>
                </a:solidFill>
              </a:defRPr>
            </a:lvl1pPr>
            <a:lvl2pPr algn="just">
              <a:lnSpc>
                <a:spcPts val="2400"/>
              </a:lnSpc>
              <a:spcBef>
                <a:spcPts val="0"/>
              </a:spcBef>
              <a:defRPr sz="1867">
                <a:solidFill>
                  <a:schemeClr val="tx1"/>
                </a:solidFill>
              </a:defRPr>
            </a:lvl2pPr>
            <a:lvl3pPr algn="just">
              <a:lnSpc>
                <a:spcPts val="2400"/>
              </a:lnSpc>
              <a:spcBef>
                <a:spcPts val="0"/>
              </a:spcBef>
              <a:defRPr sz="1600">
                <a:solidFill>
                  <a:schemeClr val="tx1"/>
                </a:solidFill>
              </a:defRPr>
            </a:lvl3pPr>
            <a:lvl4pPr algn="just">
              <a:lnSpc>
                <a:spcPts val="2400"/>
              </a:lnSpc>
              <a:spcBef>
                <a:spcPts val="0"/>
              </a:spcBef>
              <a:defRPr sz="1333">
                <a:solidFill>
                  <a:schemeClr val="tx1"/>
                </a:solidFill>
              </a:defRPr>
            </a:lvl4pPr>
            <a:lvl5pPr>
              <a:lnSpc>
                <a:spcPts val="24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C4B2618-17A9-FD45-8650-8E770A15AE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2194"/>
            <a:ext cx="11695547" cy="374207"/>
          </a:xfrm>
          <a:prstGeom prst="rect">
            <a:avLst/>
          </a:prstGeom>
        </p:spPr>
      </p:pic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33478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81063" y="1785991"/>
            <a:ext cx="5386885" cy="4175549"/>
          </a:xfrm>
          <a:prstGeom prst="rect">
            <a:avLst/>
          </a:prstGeom>
        </p:spPr>
        <p:txBody>
          <a:bodyPr/>
          <a:lstStyle>
            <a:lvl1pPr>
              <a:lnSpc>
                <a:spcPts val="2400"/>
              </a:lnSpc>
              <a:defRPr sz="2133"/>
            </a:lvl1pPr>
            <a:lvl2pPr>
              <a:lnSpc>
                <a:spcPts val="2400"/>
              </a:lnSpc>
              <a:defRPr sz="1867"/>
            </a:lvl2pPr>
            <a:lvl3pPr>
              <a:lnSpc>
                <a:spcPts val="2400"/>
              </a:lnSpc>
              <a:defRPr sz="1600"/>
            </a:lvl3pPr>
            <a:lvl4pPr>
              <a:lnSpc>
                <a:spcPts val="2400"/>
              </a:lnSpc>
              <a:defRPr sz="1333"/>
            </a:lvl4pPr>
            <a:lvl5pPr>
              <a:lnSpc>
                <a:spcPts val="24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65142" y="1788159"/>
            <a:ext cx="5330405" cy="4173380"/>
          </a:xfrm>
          <a:prstGeom prst="rect">
            <a:avLst/>
          </a:prstGeom>
        </p:spPr>
        <p:txBody>
          <a:bodyPr/>
          <a:lstStyle>
            <a:lvl1pPr>
              <a:lnSpc>
                <a:spcPts val="2400"/>
              </a:lnSpc>
              <a:defRPr sz="2133"/>
            </a:lvl1pPr>
            <a:lvl2pPr>
              <a:lnSpc>
                <a:spcPts val="2400"/>
              </a:lnSpc>
              <a:defRPr sz="1867"/>
            </a:lvl2pPr>
            <a:lvl3pPr>
              <a:lnSpc>
                <a:spcPts val="2400"/>
              </a:lnSpc>
              <a:defRPr sz="1600"/>
            </a:lvl3pPr>
            <a:lvl4pPr>
              <a:lnSpc>
                <a:spcPts val="2400"/>
              </a:lnSpc>
              <a:defRPr sz="1333"/>
            </a:lvl4pPr>
            <a:lvl5pPr>
              <a:lnSpc>
                <a:spcPts val="24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75200" y="6446400"/>
            <a:ext cx="4113600" cy="211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Let’s Connect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75199" y="525628"/>
            <a:ext cx="11220348" cy="1056000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C4B2618-17A9-FD45-8650-8E770A15AE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2194"/>
            <a:ext cx="11695547" cy="374207"/>
          </a:xfrm>
          <a:prstGeom prst="rect">
            <a:avLst/>
          </a:prstGeom>
        </p:spPr>
      </p:pic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21962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Patter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B6ACBC75-E70B-6845-8BBD-A98D85599E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  <a:lum bright="80000" contrast="-100000"/>
          </a:blip>
          <a:srcRect t="17077"/>
          <a:stretch/>
        </p:blipFill>
        <p:spPr>
          <a:xfrm rot="10800000" flipV="1">
            <a:off x="7144357" y="0"/>
            <a:ext cx="5047640" cy="57623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712" y="948188"/>
            <a:ext cx="10040888" cy="1595721"/>
          </a:xfrm>
        </p:spPr>
        <p:txBody>
          <a:bodyPr anchor="b">
            <a:normAutofit/>
          </a:bodyPr>
          <a:lstStyle>
            <a:lvl1pPr>
              <a:lnSpc>
                <a:spcPts val="5333"/>
              </a:lnSpc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712" y="2774914"/>
            <a:ext cx="5621288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75200" y="6446400"/>
            <a:ext cx="4113600" cy="211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Let’s Connect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C4B2618-17A9-FD45-8650-8E770A15AE1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072194"/>
            <a:ext cx="11695547" cy="374207"/>
          </a:xfrm>
          <a:prstGeom prst="rect">
            <a:avLst/>
          </a:prstGeom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4075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Pattern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E6D55E6-81B9-A542-86FA-6DD406DFF1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lum bright="80000" contrast="-70000"/>
          </a:blip>
          <a:stretch>
            <a:fillRect/>
          </a:stretch>
        </p:blipFill>
        <p:spPr>
          <a:xfrm rot="10800000">
            <a:off x="6076984" y="67193"/>
            <a:ext cx="6115016" cy="54154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712" y="948188"/>
            <a:ext cx="10040888" cy="1595721"/>
          </a:xfrm>
        </p:spPr>
        <p:txBody>
          <a:bodyPr anchor="b">
            <a:normAutofit/>
          </a:bodyPr>
          <a:lstStyle>
            <a:lvl1pPr>
              <a:lnSpc>
                <a:spcPts val="5333"/>
              </a:lnSpc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712" y="2774914"/>
            <a:ext cx="5602272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ysClr val="windowText" lastClr="000000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75200" y="6446400"/>
            <a:ext cx="4113600" cy="211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Let’s Connect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C4B2618-17A9-FD45-8650-8E770A15AE1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072194"/>
            <a:ext cx="11695547" cy="374207"/>
          </a:xfrm>
          <a:prstGeom prst="rect">
            <a:avLst/>
          </a:prstGeom>
        </p:spPr>
      </p:pic>
      <p:sp>
        <p:nvSpPr>
          <p:cNvPr id="1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5255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-Section Header Patter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B6ACBC75-E70B-6845-8BBD-A98D85599E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  <a:lum bright="80000" contrast="-100000"/>
          </a:blip>
          <a:srcRect l="10467" t="23019" r="4211" b="14499"/>
          <a:stretch/>
        </p:blipFill>
        <p:spPr>
          <a:xfrm rot="10800000" flipV="1">
            <a:off x="7885329" y="2517341"/>
            <a:ext cx="4306671" cy="4342048"/>
          </a:xfrm>
          <a:prstGeom prst="rtTriangle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75200" y="6446400"/>
            <a:ext cx="4113600" cy="211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Let’s Connect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C4B2618-17A9-FD45-8650-8E770A15AE1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072194"/>
            <a:ext cx="11695547" cy="374207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280" y="1833280"/>
            <a:ext cx="10040888" cy="1595721"/>
          </a:xfrm>
        </p:spPr>
        <p:txBody>
          <a:bodyPr anchor="ctr">
            <a:normAutofit/>
          </a:bodyPr>
          <a:lstStyle>
            <a:lvl1pPr>
              <a:lnSpc>
                <a:spcPts val="5333"/>
              </a:lnSpc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02596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-Section Header Pattern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E6D55E6-81B9-A542-86FA-6DD406DFF1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  <a:lum bright="80000" contrast="-70000"/>
          </a:blip>
          <a:srcRect l="4049" t="7659" r="29491" b="16546"/>
          <a:stretch/>
        </p:blipFill>
        <p:spPr>
          <a:xfrm rot="10800000" flipV="1">
            <a:off x="8128000" y="2751971"/>
            <a:ext cx="4064000" cy="4104640"/>
          </a:xfrm>
          <a:prstGeom prst="rtTriangle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280" y="1833280"/>
            <a:ext cx="10040888" cy="1595721"/>
          </a:xfrm>
        </p:spPr>
        <p:txBody>
          <a:bodyPr anchor="ctr">
            <a:normAutofit/>
          </a:bodyPr>
          <a:lstStyle>
            <a:lvl1pPr>
              <a:lnSpc>
                <a:spcPts val="5333"/>
              </a:lnSpc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75200" y="6446400"/>
            <a:ext cx="4113600" cy="211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Let’s Connect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C4B2618-17A9-FD45-8650-8E770A15AE1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072194"/>
            <a:ext cx="11695547" cy="374207"/>
          </a:xfrm>
          <a:prstGeom prst="rect">
            <a:avLst/>
          </a:prstGeom>
        </p:spPr>
      </p:pic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31508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481063" y="2552426"/>
            <a:ext cx="5386885" cy="3449753"/>
          </a:xfrm>
          <a:prstGeom prst="rect">
            <a:avLst/>
          </a:prstGeom>
        </p:spPr>
        <p:txBody>
          <a:bodyPr/>
          <a:lstStyle>
            <a:lvl1pPr>
              <a:lnSpc>
                <a:spcPts val="2400"/>
              </a:lnSpc>
              <a:defRPr sz="2133"/>
            </a:lvl1pPr>
            <a:lvl2pPr>
              <a:lnSpc>
                <a:spcPts val="2400"/>
              </a:lnSpc>
              <a:defRPr sz="1867"/>
            </a:lvl2pPr>
            <a:lvl3pPr>
              <a:lnSpc>
                <a:spcPts val="2400"/>
              </a:lnSpc>
              <a:defRPr sz="1600"/>
            </a:lvl3pPr>
            <a:lvl4pPr>
              <a:lnSpc>
                <a:spcPts val="2400"/>
              </a:lnSpc>
              <a:defRPr sz="1333"/>
            </a:lvl4pPr>
            <a:lvl5pPr>
              <a:lnSpc>
                <a:spcPts val="24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65142" y="2552425"/>
            <a:ext cx="5330405" cy="3449755"/>
          </a:xfrm>
          <a:prstGeom prst="rect">
            <a:avLst/>
          </a:prstGeom>
        </p:spPr>
        <p:txBody>
          <a:bodyPr/>
          <a:lstStyle>
            <a:lvl1pPr>
              <a:lnSpc>
                <a:spcPts val="2400"/>
              </a:lnSpc>
              <a:defRPr sz="2133"/>
            </a:lvl1pPr>
            <a:lvl2pPr>
              <a:lnSpc>
                <a:spcPts val="2400"/>
              </a:lnSpc>
              <a:defRPr sz="1867"/>
            </a:lvl2pPr>
            <a:lvl3pPr>
              <a:lnSpc>
                <a:spcPts val="2400"/>
              </a:lnSpc>
              <a:defRPr sz="1600"/>
            </a:lvl3pPr>
            <a:lvl4pPr>
              <a:lnSpc>
                <a:spcPts val="2400"/>
              </a:lnSpc>
              <a:defRPr sz="1333"/>
            </a:lvl4pPr>
            <a:lvl5pPr>
              <a:lnSpc>
                <a:spcPts val="24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75200" y="6446400"/>
            <a:ext cx="4113600" cy="211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Let’s Connect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75199" y="525628"/>
            <a:ext cx="11220348" cy="1056000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C4B2618-17A9-FD45-8650-8E770A15AE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2194"/>
            <a:ext cx="11695547" cy="37420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199" y="1651641"/>
            <a:ext cx="5392749" cy="900784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2133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5142" y="1651641"/>
            <a:ext cx="5330405" cy="900784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2133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536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200" y="944880"/>
            <a:ext cx="11220347" cy="745808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200" y="6446400"/>
            <a:ext cx="4968000" cy="211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3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Let’s Connect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068365" y="6446400"/>
            <a:ext cx="2743200" cy="211200"/>
          </a:xfrm>
          <a:prstGeom prst="rect">
            <a:avLst/>
          </a:prstGeom>
        </p:spPr>
        <p:txBody>
          <a:bodyPr/>
          <a:lstStyle>
            <a:lvl1pPr algn="r">
              <a:defRPr lang="en-US" sz="933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9C2DA11-215E-FA44-AA58-CDED7DBBD415}" type="slidenum">
              <a:rPr lang="en-ZA" smtClean="0"/>
              <a:pPr/>
              <a:t>‹#›</a:t>
            </a:fld>
            <a:endParaRPr lang="en-ZA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5980853"/>
            <a:ext cx="11758507" cy="765387"/>
            <a:chOff x="0" y="4485640"/>
            <a:chExt cx="8818880" cy="574040"/>
          </a:xfrm>
        </p:grpSpPr>
        <p:pic>
          <p:nvPicPr>
            <p:cNvPr id="4" name="Picture 3"/>
            <p:cNvPicPr>
              <a:picLocks noChangeAspect="1"/>
            </p:cNvPicPr>
            <p:nvPr userDrawn="1"/>
          </p:nvPicPr>
          <p:blipFill rotWithShape="1">
            <a:blip r:embed="rId2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122" t="13387" r="12546" b="17328"/>
            <a:stretch/>
          </p:blipFill>
          <p:spPr>
            <a:xfrm>
              <a:off x="8000999" y="4485640"/>
              <a:ext cx="817881" cy="57404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C4B2618-17A9-FD45-8650-8E770A15AE1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5"/>
            <a:srcRect r="9133"/>
            <a:stretch/>
          </p:blipFill>
          <p:spPr>
            <a:xfrm>
              <a:off x="0" y="4554145"/>
              <a:ext cx="7970520" cy="280655"/>
            </a:xfrm>
            <a:prstGeom prst="rect">
              <a:avLst/>
            </a:prstGeom>
          </p:spPr>
        </p:pic>
      </p:grpSp>
      <p:sp>
        <p:nvSpPr>
          <p:cNvPr id="9" name="Content Placeholder 2"/>
          <p:cNvSpPr txBox="1">
            <a:spLocks/>
          </p:cNvSpPr>
          <p:nvPr userDrawn="1"/>
        </p:nvSpPr>
        <p:spPr>
          <a:xfrm>
            <a:off x="475200" y="1767840"/>
            <a:ext cx="11220347" cy="4119467"/>
          </a:xfrm>
          <a:prstGeom prst="rect">
            <a:avLst/>
          </a:prstGeom>
        </p:spPr>
        <p:txBody>
          <a:bodyPr/>
          <a:lstStyle>
            <a:lvl1pPr marL="0" indent="0" algn="just" defTabSz="6858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just" defTabSz="6858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just" defTabSz="6858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just" defTabSz="6858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just" defTabSz="6858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33"/>
              <a:t>Edit Master text styles</a:t>
            </a:r>
          </a:p>
          <a:p>
            <a:pPr lvl="1"/>
            <a:r>
              <a:rPr lang="en-US" sz="1867"/>
              <a:t>Second level</a:t>
            </a:r>
          </a:p>
          <a:p>
            <a:pPr lvl="2"/>
            <a:r>
              <a:rPr lang="en-US" sz="1600"/>
              <a:t>Third level</a:t>
            </a:r>
          </a:p>
          <a:p>
            <a:pPr lvl="3"/>
            <a:r>
              <a:rPr lang="en-US" sz="1333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97887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  <p:sldLayoutId id="2147483687" r:id="rId18"/>
    <p:sldLayoutId id="2147483688" r:id="rId19"/>
    <p:sldLayoutId id="2147483689" r:id="rId20"/>
    <p:sldLayoutId id="2147483690" r:id="rId21"/>
    <p:sldLayoutId id="2147483691" r:id="rId22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2667" b="1" i="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just" defTabSz="914377" rtl="0" eaLnBrk="1" latinLnBrk="0" hangingPunct="1">
        <a:lnSpc>
          <a:spcPts val="2400"/>
        </a:lnSpc>
        <a:spcBef>
          <a:spcPts val="0"/>
        </a:spcBef>
        <a:buFont typeface="Arial" panose="020B0604020202020204" pitchFamily="34" charset="0"/>
        <a:buNone/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just" defTabSz="914377" rtl="0" eaLnBrk="1" latinLnBrk="0" hangingPunct="1">
        <a:lnSpc>
          <a:spcPts val="2400"/>
        </a:lnSpc>
        <a:spcBef>
          <a:spcPts val="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just" defTabSz="914377" rtl="0" eaLnBrk="1" latinLnBrk="0" hangingPunct="1">
        <a:lnSpc>
          <a:spcPts val="2400"/>
        </a:lnSpc>
        <a:spcBef>
          <a:spcPts val="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just" defTabSz="914377" rtl="0" eaLnBrk="1" latinLnBrk="0" hangingPunct="1">
        <a:lnSpc>
          <a:spcPts val="2400"/>
        </a:lnSpc>
        <a:spcBef>
          <a:spcPts val="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just" defTabSz="914377" rtl="0" eaLnBrk="1" latinLnBrk="0" hangingPunct="1">
        <a:lnSpc>
          <a:spcPts val="2400"/>
        </a:lnSpc>
        <a:spcBef>
          <a:spcPts val="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8834959-8299-1114-E57D-090B0B86F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6191" y="182920"/>
            <a:ext cx="6420883" cy="1031136"/>
          </a:xfrm>
        </p:spPr>
        <p:txBody>
          <a:bodyPr>
            <a:normAutofit/>
          </a:bodyPr>
          <a:lstStyle/>
          <a:p>
            <a:r>
              <a:rPr lang="en-US" dirty="0"/>
              <a:t>Nutron Repo Reporting Reform</a:t>
            </a:r>
            <a:br>
              <a:rPr lang="en-US" dirty="0"/>
            </a:br>
            <a:br>
              <a:rPr lang="en-US" dirty="0"/>
            </a:br>
            <a:r>
              <a:rPr lang="en-US" sz="1600" dirty="0"/>
              <a:t>Key milestones </a:t>
            </a:r>
            <a:r>
              <a:rPr lang="en-US" sz="1600" dirty="0">
                <a:highlight>
                  <a:srgbClr val="FFFF00"/>
                </a:highlight>
              </a:rPr>
              <a:t> </a:t>
            </a:r>
            <a:endParaRPr lang="en-ZA" sz="1600" dirty="0"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7223C8-AE01-64F9-FF25-11ACF38D3CFC}"/>
              </a:ext>
            </a:extLst>
          </p:cNvPr>
          <p:cNvSpPr txBox="1"/>
          <p:nvPr/>
        </p:nvSpPr>
        <p:spPr>
          <a:xfrm>
            <a:off x="5421423" y="6167797"/>
            <a:ext cx="4572000" cy="300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351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ZA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 </a:t>
            </a:r>
            <a:r>
              <a:rPr kumimoji="0" lang="en-ZA" sz="1351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6B0AF30D-E672-CEEE-9C8C-318E906F5DE6}"/>
              </a:ext>
            </a:extLst>
          </p:cNvPr>
          <p:cNvSpPr txBox="1">
            <a:spLocks/>
          </p:cNvSpPr>
          <p:nvPr/>
        </p:nvSpPr>
        <p:spPr>
          <a:xfrm>
            <a:off x="1473025" y="1088928"/>
            <a:ext cx="9817409" cy="4618853"/>
          </a:xfrm>
          <a:prstGeom prst="rect">
            <a:avLst/>
          </a:prstGeom>
        </p:spPr>
        <p:txBody>
          <a:bodyPr lIns="121920" tIns="60960" rIns="121920" bIns="60960" anchor="t" anchorCtr="0">
            <a:normAutofit/>
          </a:bodyPr>
          <a:lstStyle>
            <a:lvl1pPr marL="0" indent="0" algn="just" defTabSz="6858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just" defTabSz="6858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just" defTabSz="6858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just" defTabSz="6858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just" defTabSz="6858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377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282828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28594" marR="0" lvl="0" indent="-228594" algn="just" defTabSz="914377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API specifications to be issued 		Mid July 2024</a:t>
            </a:r>
          </a:p>
          <a:p>
            <a:pPr marL="228594" marR="0" lvl="0" indent="-228594" algn="just" defTabSz="914377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API software providers &amp; developers dev		Mid July </a:t>
            </a: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Mid October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2024</a:t>
            </a:r>
            <a:endParaRPr kumimoji="0" lang="en-GB" sz="1350" b="0" i="0" u="none" strike="noStrike" kern="1200" cap="none" spc="0" normalizeH="0" baseline="0" noProof="0" dirty="0">
              <a:ln>
                <a:noFill/>
              </a:ln>
              <a:solidFill>
                <a:srgbClr val="282828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28594" marR="0" lvl="0" indent="-228594" algn="just" defTabSz="914377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SYT with Strate				</a:t>
            </a:r>
            <a:r>
              <a:rPr lang="en-GB" dirty="0">
                <a:solidFill>
                  <a:srgbClr val="282828"/>
                </a:solidFill>
                <a:latin typeface="Calibri"/>
                <a:cs typeface="Calibri"/>
              </a:rPr>
              <a:t>Mid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Sept – End Oct 2024</a:t>
            </a:r>
          </a:p>
          <a:p>
            <a:pPr marL="228594" marR="0" lvl="0" indent="-228594" algn="just" defTabSz="914377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Internal Integration Testing  			Mid Nov – Early Jan 2025  </a:t>
            </a:r>
          </a:p>
          <a:p>
            <a:pPr marL="228594" marR="0" lvl="0" indent="-228594" algn="just" defTabSz="914377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SWP conformance testing 			Mid Nov – Early Jan 2025 </a:t>
            </a:r>
          </a:p>
          <a:p>
            <a:pPr marL="228594" marR="0" lvl="0" indent="-228594" algn="just" defTabSz="914377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Acceptance Testing by all Software contributors	Mid Jan – Mid Feb 2025</a:t>
            </a:r>
          </a:p>
          <a:p>
            <a:pPr marL="228594" marR="0" lvl="0" indent="-228594" algn="just" defTabSz="914377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Full Market (Client) Testing 			Mid Feb – Mid March 2025</a:t>
            </a:r>
          </a:p>
          <a:p>
            <a:pPr marL="228594" marR="0" lvl="0" indent="-228594" algn="just" defTabSz="914377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rgbClr val="282828"/>
                </a:solidFill>
                <a:latin typeface="Calibri"/>
                <a:cs typeface="Calibri"/>
              </a:rPr>
              <a:t>Testing with Zaronia			Mid March – Early May 2025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282828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28594" marR="0" lvl="0" indent="-228594" algn="just" defTabSz="914377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Mandatory Dress rehearsals  			End March &amp; End April 2025</a:t>
            </a:r>
          </a:p>
          <a:p>
            <a:pPr marL="228594" marR="0" lvl="0" indent="-228594" algn="just" defTabSz="914377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Go-live 					May 2025</a:t>
            </a:r>
          </a:p>
          <a:p>
            <a:pPr marL="228594" marR="0" lvl="0" indent="-228594" algn="just" defTabSz="914377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282828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just" defTabSz="914377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133" b="0" i="0" u="none" strike="noStrike" kern="1200" cap="none" spc="0" normalizeH="0" baseline="0" noProof="0" dirty="0">
              <a:ln>
                <a:noFill/>
              </a:ln>
              <a:solidFill>
                <a:srgbClr val="28282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0723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JSE Palette 2019 PPT">
      <a:dk1>
        <a:srgbClr val="282828"/>
      </a:dk1>
      <a:lt1>
        <a:srgbClr val="FFFFFF"/>
      </a:lt1>
      <a:dk2>
        <a:srgbClr val="505050"/>
      </a:dk2>
      <a:lt2>
        <a:srgbClr val="E6E6E6"/>
      </a:lt2>
      <a:accent1>
        <a:srgbClr val="93D600"/>
      </a:accent1>
      <a:accent2>
        <a:srgbClr val="00CCCC"/>
      </a:accent2>
      <a:accent3>
        <a:srgbClr val="026C7C"/>
      </a:accent3>
      <a:accent4>
        <a:srgbClr val="FF004F"/>
      </a:accent4>
      <a:accent5>
        <a:srgbClr val="F79333"/>
      </a:accent5>
      <a:accent6>
        <a:srgbClr val="FFCE00"/>
      </a:accent6>
      <a:hlink>
        <a:srgbClr val="F79333"/>
      </a:hlink>
      <a:folHlink>
        <a:srgbClr val="F79333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SE PPT template light 16-9.PPTX" id="{18F779F9-3A54-45B1-B674-F0799E8379CC}" vid="{270EE78C-0A82-4CC0-A38B-884D0D6384C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5d7cc70-31c1-4b2e-9a12-faea9898ee50">
      <Value>108</Value>
    </TaxCatchAll>
    <JSEKeywords xmlns="a5d7cc70-31c1-4b2e-9a12-faea9898ee50" xsi:nil="true"/>
    <JSEDescription xmlns="a5d7cc70-31c1-4b2e-9a12-faea9898ee50" xsi:nil="true"/>
    <JSEDate xmlns="a5d7cc70-31c1-4b2e-9a12-faea9898ee50">2024-11-04T12:02:00+00:00</JSEDate>
    <m0955700237d4942bb2e7d3b8b303397 xmlns="7710087d-bdac-41cf-a089-51f280e551be">
      <Terms xmlns="http://schemas.microsoft.com/office/infopath/2007/PartnerControls">
        <TermInfo xmlns="http://schemas.microsoft.com/office/infopath/2007/PartnerControls">
          <TermName xmlns="http://schemas.microsoft.com/office/infopath/2007/PartnerControls">JSE Service Hotlines</TermName>
          <TermId xmlns="http://schemas.microsoft.com/office/infopath/2007/PartnerControls">4bbf087e-9056-4f03-9343-6277f9e99174</TermId>
        </TermInfo>
      </Terms>
    </m0955700237d4942bb2e7d3b8b303397>
    <JSEDisplayPriority xmlns="a5d7cc70-31c1-4b2e-9a12-faea9898ee50" xsi:nil="true"/>
    <JSE_x0020_Market xmlns="a5d7cc70-31c1-4b2e-9a12-faea9898ee50">
      <Value>Bond Market</Value>
      <Value>Interest Rate Derivatives</Value>
      <Value>Market Data</Value>
    </JSE_x0020_Market>
    <JSEHotlineNumber xmlns="a5d7cc70-31c1-4b2e-9a12-faea9898ee50">153/2024</JSEHotlineNumber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SE Hotlines" ma:contentTypeID="0x01010025A8B514A743974EAD575655CE6523731700AB1EF7ECCC673B45B0C2813A4CB57C23" ma:contentTypeVersion="10" ma:contentTypeDescription="Create a new document." ma:contentTypeScope="" ma:versionID="748af84866af74c257e837e720e6168e">
  <xsd:schema xmlns:xsd="http://www.w3.org/2001/XMLSchema" xmlns:xs="http://www.w3.org/2001/XMLSchema" xmlns:p="http://schemas.microsoft.com/office/2006/metadata/properties" xmlns:ns2="a5d7cc70-31c1-4b2e-9a12-faea9898ee50" xmlns:ns3="7710087d-bdac-41cf-a089-51f280e551be" targetNamespace="http://schemas.microsoft.com/office/2006/metadata/properties" ma:root="true" ma:fieldsID="7003cfc8dc722bbd51f2dd502bef88bb" ns2:_="" ns3:_="">
    <xsd:import namespace="a5d7cc70-31c1-4b2e-9a12-faea9898ee50"/>
    <xsd:import namespace="7710087d-bdac-41cf-a089-51f280e551be"/>
    <xsd:element name="properties">
      <xsd:complexType>
        <xsd:sequence>
          <xsd:element name="documentManagement">
            <xsd:complexType>
              <xsd:all>
                <xsd:element ref="ns2:JSEDescription" minOccurs="0"/>
                <xsd:element ref="ns2:JSEDate" minOccurs="0"/>
                <xsd:element ref="ns2:TaxCatchAll" minOccurs="0"/>
                <xsd:element ref="ns2:TaxCatchAllLabel" minOccurs="0"/>
                <xsd:element ref="ns2:JSEKeywords" minOccurs="0"/>
                <xsd:element ref="ns2:JSEDisplayPriority" minOccurs="0"/>
                <xsd:element ref="ns2:JSEHotlineNumber"/>
                <xsd:element ref="ns2:JSE_x0020_Market" minOccurs="0"/>
                <xsd:element ref="ns3:m0955700237d4942bb2e7d3b8b303397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7cc70-31c1-4b2e-9a12-faea9898ee50" elementFormDefault="qualified">
    <xsd:import namespace="http://schemas.microsoft.com/office/2006/documentManagement/types"/>
    <xsd:import namespace="http://schemas.microsoft.com/office/infopath/2007/PartnerControls"/>
    <xsd:element name="JSEDescription" ma:index="8" nillable="true" ma:displayName="JSE Description" ma:internalName="JSEDescription">
      <xsd:simpleType>
        <xsd:restriction base="dms:Note">
          <xsd:maxLength value="255"/>
        </xsd:restriction>
      </xsd:simpleType>
    </xsd:element>
    <xsd:element name="JSEDate" ma:index="9" nillable="true" ma:displayName="JSE Date" ma:default="[today]" ma:format="DateTime" ma:internalName="JSEDate">
      <xsd:simpleType>
        <xsd:restriction base="dms:DateTime"/>
      </xsd:simpleType>
    </xsd:element>
    <xsd:element name="TaxCatchAll" ma:index="10" nillable="true" ma:displayName="Taxonomy Catch All Column" ma:description="" ma:hidden="true" ma:list="{05b3ea50-81ed-432d-bdcf-e7540578ef79}" ma:internalName="TaxCatchAll" ma:showField="CatchAllData" ma:web="a5d7cc70-31c1-4b2e-9a12-faea9898ee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description="" ma:hidden="true" ma:list="{05b3ea50-81ed-432d-bdcf-e7540578ef79}" ma:internalName="TaxCatchAllLabel" ma:readOnly="true" ma:showField="CatchAllDataLabel" ma:web="a5d7cc70-31c1-4b2e-9a12-faea9898ee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SEKeywords" ma:index="12" nillable="true" ma:displayName="JSE Keywords" ma:internalName="JSEKeywords">
      <xsd:simpleType>
        <xsd:restriction base="dms:Text"/>
      </xsd:simpleType>
    </xsd:element>
    <xsd:element name="JSEDisplayPriority" ma:index="13" nillable="true" ma:displayName="JSE Display Priority Board" ma:internalName="JSEDisplayPriority" ma:percentage="FALSE">
      <xsd:simpleType>
        <xsd:restriction base="dms:Number"/>
      </xsd:simpleType>
    </xsd:element>
    <xsd:element name="JSEHotlineNumber" ma:index="14" ma:displayName="JSE Hotline Number" ma:internalName="JSEHotlineNumber">
      <xsd:simpleType>
        <xsd:restriction base="dms:Text">
          <xsd:maxLength value="255"/>
        </xsd:restriction>
      </xsd:simpleType>
    </xsd:element>
    <xsd:element name="JSE_x0020_Market" ma:index="15" nillable="true" ma:displayName="JSE Market" ma:description="JSE Market and Services list used by Trading and Services." ma:internalName="JSE_x0020_Market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ond Market"/>
                    <xsd:enumeration value="Equity Market"/>
                    <xsd:enumeration value="Currency Derivatives"/>
                    <xsd:enumeration value="Equity Derivatives"/>
                    <xsd:enumeration value="Interest Rate Derivatives"/>
                    <xsd:enumeration value="Commodity Derivatives"/>
                    <xsd:enumeration value="JSE Broker Deal Accounting"/>
                    <xsd:enumeration value="End of Day Products"/>
                    <xsd:enumeration value="Colocation"/>
                    <xsd:enumeration value="All Markets"/>
                    <xsd:enumeration value="All Derivative Markets"/>
                    <xsd:enumeration value="Bond ETP"/>
                    <xsd:enumeration value="Market Data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10087d-bdac-41cf-a089-51f280e551be" elementFormDefault="qualified">
    <xsd:import namespace="http://schemas.microsoft.com/office/2006/documentManagement/types"/>
    <xsd:import namespace="http://schemas.microsoft.com/office/infopath/2007/PartnerControls"/>
    <xsd:element name="m0955700237d4942bb2e7d3b8b303397" ma:index="18" nillable="true" ma:taxonomy="true" ma:internalName="m0955700237d4942bb2e7d3b8b303397" ma:taxonomyFieldName="JSE_x0020_Navigation" ma:displayName="JSE Navigation" ma:default="" ma:fieldId="{60955700-237d-4942-bb2e-7d3b8b303397}" ma:taxonomyMulti="true" ma:sspId="a56a8aec-2e98-48a9-a7a6-2aff3297fae1" ma:termSetId="ca9114ac-6689-406d-b52a-1e145b96c3d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9D6205-F409-452A-8DCC-7723FCF94B81}">
  <ds:schemaRefs>
    <ds:schemaRef ds:uri="2c39271b-37f9-4e35-83f8-bb9460f9a27c"/>
    <ds:schemaRef ds:uri="http://schemas.openxmlformats.org/package/2006/metadata/core-properties"/>
    <ds:schemaRef ds:uri="fe98086b-fb1c-4372-8d53-d6f5d7de5541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C6D7F7C-4AC1-4B14-AB15-5DE60FB290F5}"/>
</file>

<file path=customXml/itemProps3.xml><?xml version="1.0" encoding="utf-8"?>
<ds:datastoreItem xmlns:ds="http://schemas.openxmlformats.org/officeDocument/2006/customXml" ds:itemID="{82134DC7-9C08-4956-A749-3034A73604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JSE Dark PPT Template 2</Template>
  <TotalTime>7095</TotalTime>
  <Words>131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Nutron Repo Reporting Reform  Key milestones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Nutron Repo Reporting Reform Timelines November 2024 (Attachment)</dc:title>
  <dc:creator>Neil Vendeiro</dc:creator>
  <cp:lastModifiedBy>Zanele Buthelezi</cp:lastModifiedBy>
  <cp:revision>136</cp:revision>
  <dcterms:created xsi:type="dcterms:W3CDTF">2021-07-30T07:45:05Z</dcterms:created>
  <dcterms:modified xsi:type="dcterms:W3CDTF">2024-11-04T12:02:23Z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6d8a90e-c522-4829-9625-db8c70f8b095_Enabled">
    <vt:lpwstr>true</vt:lpwstr>
  </property>
  <property fmtid="{D5CDD505-2E9C-101B-9397-08002B2CF9AE}" pid="3" name="MSIP_Label_66d8a90e-c522-4829-9625-db8c70f8b095_SetDate">
    <vt:lpwstr>2021-09-10T07:47:08Z</vt:lpwstr>
  </property>
  <property fmtid="{D5CDD505-2E9C-101B-9397-08002B2CF9AE}" pid="4" name="MSIP_Label_66d8a90e-c522-4829-9625-db8c70f8b095_Method">
    <vt:lpwstr>Privileged</vt:lpwstr>
  </property>
  <property fmtid="{D5CDD505-2E9C-101B-9397-08002B2CF9AE}" pid="5" name="MSIP_Label_66d8a90e-c522-4829-9625-db8c70f8b095_Name">
    <vt:lpwstr>Public</vt:lpwstr>
  </property>
  <property fmtid="{D5CDD505-2E9C-101B-9397-08002B2CF9AE}" pid="6" name="MSIP_Label_66d8a90e-c522-4829-9625-db8c70f8b095_SiteId">
    <vt:lpwstr>cffa6640-7572-4f05-9c64-cd88068c19d4</vt:lpwstr>
  </property>
  <property fmtid="{D5CDD505-2E9C-101B-9397-08002B2CF9AE}" pid="7" name="MSIP_Label_66d8a90e-c522-4829-9625-db8c70f8b095_ActionId">
    <vt:lpwstr>d28d4f3c-dd69-4803-a896-fde9f1daf854</vt:lpwstr>
  </property>
  <property fmtid="{D5CDD505-2E9C-101B-9397-08002B2CF9AE}" pid="8" name="MSIP_Label_66d8a90e-c522-4829-9625-db8c70f8b095_ContentBits">
    <vt:lpwstr>0</vt:lpwstr>
  </property>
  <property fmtid="{D5CDD505-2E9C-101B-9397-08002B2CF9AE}" pid="9" name="ContentTypeId">
    <vt:lpwstr>0x01010025A8B514A743974EAD575655CE6523731700AB1EF7ECCC673B45B0C2813A4CB57C23</vt:lpwstr>
  </property>
  <property fmtid="{D5CDD505-2E9C-101B-9397-08002B2CF9AE}" pid="10" name="MediaServiceImageTags">
    <vt:lpwstr/>
  </property>
  <property fmtid="{D5CDD505-2E9C-101B-9397-08002B2CF9AE}" pid="11" name="JSE Navigation">
    <vt:lpwstr>108;#JSE Service Hotlines|4bbf087e-9056-4f03-9343-6277f9e99174</vt:lpwstr>
  </property>
</Properties>
</file>